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61" r:id="rId5"/>
    <p:sldId id="264" r:id="rId6"/>
    <p:sldId id="259" r:id="rId7"/>
    <p:sldId id="263" r:id="rId8"/>
    <p:sldId id="260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2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1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894D5-7C2E-428B-A753-2E7414D0FB4C}" type="datetimeFigureOut">
              <a:rPr lang="en-US" smtClean="0"/>
              <a:t>10/4/2014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773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894D5-7C2E-428B-A753-2E7414D0FB4C}" type="datetimeFigureOut">
              <a:rPr lang="en-US" smtClean="0"/>
              <a:t>10/4/2014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223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AE2894D5-7C2E-428B-A753-2E7414D0FB4C}" type="datetimeFigureOut">
              <a:rPr lang="en-US" smtClean="0"/>
              <a:t>10/4/2014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047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894D5-7C2E-428B-A753-2E7414D0FB4C}" type="datetimeFigureOut">
              <a:rPr lang="en-US" smtClean="0"/>
              <a:t>10/4/2014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637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2894D5-7C2E-428B-A753-2E7414D0FB4C}" type="datetimeFigureOut">
              <a:rPr lang="en-US" smtClean="0"/>
              <a:t>10/4/2014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4389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894D5-7C2E-428B-A753-2E7414D0FB4C}" type="datetimeFigureOut">
              <a:rPr lang="en-US" smtClean="0"/>
              <a:t>10/4/2014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442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894D5-7C2E-428B-A753-2E7414D0FB4C}" type="datetimeFigureOut">
              <a:rPr lang="en-US" smtClean="0"/>
              <a:t>10/4/2014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661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894D5-7C2E-428B-A753-2E7414D0FB4C}" type="datetimeFigureOut">
              <a:rPr lang="en-US" smtClean="0"/>
              <a:t>10/4/2014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429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894D5-7C2E-428B-A753-2E7414D0FB4C}" type="datetimeFigureOut">
              <a:rPr lang="en-US" smtClean="0"/>
              <a:t>10/4/2014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482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894D5-7C2E-428B-A753-2E7414D0FB4C}" type="datetimeFigureOut">
              <a:rPr lang="en-US" smtClean="0"/>
              <a:t>10/4/2014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248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894D5-7C2E-428B-A753-2E7414D0FB4C}" type="datetimeFigureOut">
              <a:rPr lang="en-US" smtClean="0"/>
              <a:t>10/4/2014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97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AE2894D5-7C2E-428B-A753-2E7414D0FB4C}" type="datetimeFigureOut">
              <a:rPr lang="en-US" smtClean="0"/>
              <a:t>10/4/2014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451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10" Type="http://schemas.openxmlformats.org/officeDocument/2006/relationships/image" Target="../media/image10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Marketplace Interviews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18703"/>
            <a:ext cx="9144000" cy="102972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Interviews with Global </a:t>
            </a:r>
            <a:r>
              <a:rPr lang="en-US" dirty="0"/>
              <a:t>L</a:t>
            </a:r>
            <a:r>
              <a:rPr lang="en-US" dirty="0" smtClean="0"/>
              <a:t>eaders of the Real Estate Profession</a:t>
            </a:r>
          </a:p>
          <a:p>
            <a:endParaRPr lang="en-US" dirty="0"/>
          </a:p>
          <a:p>
            <a:r>
              <a:rPr lang="en-US" dirty="0" smtClean="0"/>
              <a:t>2014 / 2015 </a:t>
            </a:r>
            <a:endParaRPr lang="en-US" dirty="0"/>
          </a:p>
        </p:txBody>
      </p:sp>
      <p:sp>
        <p:nvSpPr>
          <p:cNvPr id="4" name="AutoShape 2" descr="http://corded-sunup-486.appspot.com/img/RealtyMetrix_RGB_full_logo_smal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744" y="4736757"/>
            <a:ext cx="3307153" cy="162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37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Interviews with Real Estate Icons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Six Market </a:t>
            </a:r>
            <a:r>
              <a:rPr lang="en-US" dirty="0" smtClean="0"/>
              <a:t>Perspectives </a:t>
            </a:r>
            <a:r>
              <a:rPr lang="en-US" dirty="0" smtClean="0"/>
              <a:t>2014 / 15</a:t>
            </a:r>
          </a:p>
          <a:p>
            <a:pPr lvl="1"/>
            <a:r>
              <a:rPr lang="en-US" dirty="0" smtClean="0"/>
              <a:t>Emerging trends in real estate</a:t>
            </a:r>
          </a:p>
          <a:p>
            <a:pPr lvl="1"/>
            <a:r>
              <a:rPr lang="en-US" dirty="0" smtClean="0"/>
              <a:t>Developers and Builders</a:t>
            </a:r>
          </a:p>
          <a:p>
            <a:pPr lvl="1"/>
            <a:r>
              <a:rPr lang="en-US" dirty="0" smtClean="0"/>
              <a:t>Financial Service Providers</a:t>
            </a:r>
          </a:p>
          <a:p>
            <a:pPr lvl="1"/>
            <a:r>
              <a:rPr lang="en-US" dirty="0" smtClean="0"/>
              <a:t>Legal Practitioners and Scholars</a:t>
            </a:r>
          </a:p>
          <a:p>
            <a:pPr lvl="1"/>
            <a:r>
              <a:rPr lang="en-US" dirty="0" smtClean="0"/>
              <a:t>Brokerage and Technology</a:t>
            </a:r>
          </a:p>
          <a:p>
            <a:pPr lvl="1"/>
            <a:r>
              <a:rPr lang="en-US" dirty="0" smtClean="0"/>
              <a:t>Public Sector</a:t>
            </a:r>
          </a:p>
          <a:p>
            <a:r>
              <a:rPr lang="en-US" dirty="0" smtClean="0"/>
              <a:t>Twenty Four Annual Interviews</a:t>
            </a:r>
          </a:p>
          <a:p>
            <a:pPr lvl="1"/>
            <a:r>
              <a:rPr lang="en-US" dirty="0" smtClean="0"/>
              <a:t>Produced bi-weekly</a:t>
            </a:r>
          </a:p>
          <a:p>
            <a:pPr lvl="1"/>
            <a:r>
              <a:rPr lang="en-US" dirty="0" smtClean="0"/>
              <a:t>Content adjusted to market events</a:t>
            </a:r>
          </a:p>
        </p:txBody>
      </p:sp>
      <p:pic>
        <p:nvPicPr>
          <p:cNvPr id="3074" name="Picture 2" descr="http://ts1.mm.bing.net/th?id=HN.608032103702400316&amp;pid=15.1&amp;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080" y="1590200"/>
            <a:ext cx="1870933" cy="1066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thumbs.dreamstime.com/z/real-estate-development-90117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3" y="2436885"/>
            <a:ext cx="1486405" cy="1094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lowis-gellen.com/lowis-gellen/wp-content/uploads/2013/04/Header.Bank_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908" y="3031690"/>
            <a:ext cx="2282427" cy="66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t’s The La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560" y="3483434"/>
            <a:ext cx="1592907" cy="1056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technology_engineer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940" y="3833038"/>
            <a:ext cx="1588708" cy="111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Greg Mankiw Hides the Role of Government in Redistributing Income ..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6335" y="4391734"/>
            <a:ext cx="1807396" cy="134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://ts3.mm.bing.net/th?id=HN.608049734542888198&amp;pid=15.1&amp;P=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5762" y="4814887"/>
            <a:ext cx="2000251" cy="1362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0549"/>
            <a:ext cx="2141838" cy="119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90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/ 2015 – Interview Target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Christopher G. Kennedy – Chairman Joseph P. Kennedy</a:t>
            </a:r>
          </a:p>
          <a:p>
            <a:r>
              <a:rPr lang="en-US" sz="1800" dirty="0" smtClean="0"/>
              <a:t>Donald Trump – Chairman / President – Trump Organization</a:t>
            </a:r>
          </a:p>
          <a:p>
            <a:r>
              <a:rPr lang="en-US" sz="1800" dirty="0" smtClean="0"/>
              <a:t>John Buck – President – John Buck Company</a:t>
            </a:r>
          </a:p>
          <a:p>
            <a:r>
              <a:rPr lang="en-US" sz="1800" dirty="0" smtClean="0"/>
              <a:t>Marshall Bennett – President – Marshall Bennett Enterprises</a:t>
            </a:r>
          </a:p>
          <a:p>
            <a:r>
              <a:rPr lang="en-US" sz="1800" dirty="0" smtClean="0"/>
              <a:t>Warren Buffet – Chairman – Berkshire Hathaway</a:t>
            </a:r>
          </a:p>
          <a:p>
            <a:r>
              <a:rPr lang="en-US" sz="1800" dirty="0" smtClean="0"/>
              <a:t>Richard S. Mesirow – Vice Chairman – Mesirow Financial</a:t>
            </a:r>
          </a:p>
          <a:p>
            <a:r>
              <a:rPr lang="en-US" sz="1800" dirty="0" smtClean="0"/>
              <a:t>Harry Huzenis – JRG Capital (Co-Founder Jameson Realty)</a:t>
            </a:r>
            <a:endParaRPr lang="en-US" sz="1800" dirty="0"/>
          </a:p>
          <a:p>
            <a:endParaRPr lang="en-US" sz="1800" dirty="0"/>
          </a:p>
        </p:txBody>
      </p:sp>
      <p:pic>
        <p:nvPicPr>
          <p:cNvPr id="4098" name="Picture 2" descr="Chris Kennedy leaving MMP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331" y="1382465"/>
            <a:ext cx="1060829" cy="108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rosebrucia.files.wordpress.com/2012/05/donald-j-trum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711" y="2031327"/>
            <a:ext cx="780453" cy="117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tjbc.com/sites/default/files/imagecache/staff_bio/staff/JohnBuck-1575-5x7b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0727" y="2629769"/>
            <a:ext cx="867783" cy="979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Marshall Bennet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7561" y="3332082"/>
            <a:ext cx="925044" cy="904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ome » Warren Buffett » Warren Buffett Images | Crazy Galler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068" y="3744462"/>
            <a:ext cx="1197622" cy="83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www.mesirowfinancial.com/elements/images/people/mesirow_r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4209" y="4367092"/>
            <a:ext cx="831909" cy="103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www.jamesonsir.com/resources/v_1_1_21_2/siteresources/my%20folder/static_pages/management/HuzenisH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440" y="4708464"/>
            <a:ext cx="95250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0549"/>
            <a:ext cx="2141838" cy="119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80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Interview Subjects – Content -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Who’s who of real estate</a:t>
            </a:r>
          </a:p>
          <a:p>
            <a:pPr lvl="1"/>
            <a:r>
              <a:rPr lang="en-US" sz="1800" dirty="0"/>
              <a:t>C</a:t>
            </a:r>
            <a:r>
              <a:rPr lang="en-US" sz="1800" dirty="0" smtClean="0"/>
              <a:t>andidate criteria</a:t>
            </a:r>
          </a:p>
          <a:p>
            <a:pPr lvl="1"/>
            <a:r>
              <a:rPr lang="en-US" sz="1800" dirty="0" smtClean="0"/>
              <a:t>Highly selective</a:t>
            </a:r>
          </a:p>
          <a:p>
            <a:r>
              <a:rPr lang="en-US" sz="1800" dirty="0" smtClean="0"/>
              <a:t>Relevant and timely issues</a:t>
            </a:r>
          </a:p>
          <a:p>
            <a:pPr lvl="1"/>
            <a:r>
              <a:rPr lang="en-US" sz="1800" dirty="0" smtClean="0"/>
              <a:t>Real time market data</a:t>
            </a:r>
          </a:p>
          <a:p>
            <a:pPr lvl="1"/>
            <a:r>
              <a:rPr lang="en-US" sz="1800" dirty="0" smtClean="0"/>
              <a:t>Market Trends</a:t>
            </a:r>
          </a:p>
          <a:p>
            <a:pPr lvl="1"/>
            <a:r>
              <a:rPr lang="en-US" sz="1800" dirty="0" smtClean="0"/>
              <a:t>Professional insights</a:t>
            </a:r>
          </a:p>
          <a:p>
            <a:pPr lvl="1"/>
            <a:r>
              <a:rPr lang="en-US" sz="1800" dirty="0" smtClean="0"/>
              <a:t>Private and Public Sector</a:t>
            </a:r>
          </a:p>
          <a:p>
            <a:r>
              <a:rPr lang="en-US" sz="1800" dirty="0" smtClean="0"/>
              <a:t>Interviews conducted on location</a:t>
            </a:r>
          </a:p>
          <a:p>
            <a:pPr lvl="1"/>
            <a:r>
              <a:rPr lang="en-US" sz="1800" dirty="0" smtClean="0"/>
              <a:t>Reporter on-location</a:t>
            </a:r>
          </a:p>
          <a:p>
            <a:pPr lvl="1"/>
            <a:r>
              <a:rPr lang="en-US" sz="1800" dirty="0" smtClean="0"/>
              <a:t>Professional reporting and editing</a:t>
            </a:r>
          </a:p>
        </p:txBody>
      </p:sp>
      <p:pic>
        <p:nvPicPr>
          <p:cNvPr id="5128" name="Picture 8" descr="News Keep up to date with the latest ADFA news, events and asbestos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380" y="1509130"/>
            <a:ext cx="2857500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0" name="Picture 20" descr="California Supreme Court: Witness Statements Are Protected Attorney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985" y="2592232"/>
            <a:ext cx="1938896" cy="128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2" name="Picture 22" descr="http://ts4.mm.bing.net/th?id=HN.608055554226784847&amp;pid=15.1&amp;P=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683" y="4100217"/>
            <a:ext cx="1705271" cy="1431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4" name="Picture 24" descr="telescope effect 300x168 Video editing software workshop: Fun ..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3130" y="4832314"/>
            <a:ext cx="2192867" cy="123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6" name="Picture 26" descr="http://ts3.mm.bing.net/th?id=HN.607995858476664934&amp;pid=15.1&amp;P=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690" y="3182232"/>
            <a:ext cx="2857500" cy="146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8" name="Picture 28" descr="business lad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645" y="5244144"/>
            <a:ext cx="1713543" cy="113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00632"/>
            <a:ext cx="2141838" cy="119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63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Interview Candidate Selection Criterion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0578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Must have a significant </a:t>
            </a:r>
            <a:r>
              <a:rPr lang="en-US" dirty="0" smtClean="0"/>
              <a:t>, </a:t>
            </a:r>
            <a:r>
              <a:rPr lang="en-US" dirty="0" smtClean="0"/>
              <a:t>unique </a:t>
            </a:r>
            <a:r>
              <a:rPr lang="en-US" dirty="0" smtClean="0"/>
              <a:t>or emerging trend contribution </a:t>
            </a:r>
            <a:r>
              <a:rPr lang="en-US" dirty="0" smtClean="0"/>
              <a:t>to the real estate profession</a:t>
            </a:r>
          </a:p>
          <a:p>
            <a:pPr lvl="1"/>
            <a:r>
              <a:rPr lang="en-US" dirty="0" smtClean="0"/>
              <a:t>Private sector</a:t>
            </a:r>
          </a:p>
          <a:p>
            <a:pPr lvl="1"/>
            <a:r>
              <a:rPr lang="en-US" dirty="0" smtClean="0"/>
              <a:t>Public sector</a:t>
            </a:r>
          </a:p>
          <a:p>
            <a:r>
              <a:rPr lang="en-US" dirty="0" smtClean="0"/>
              <a:t>Topic areas</a:t>
            </a:r>
          </a:p>
          <a:p>
            <a:pPr lvl="1"/>
            <a:r>
              <a:rPr lang="en-US" dirty="0" smtClean="0"/>
              <a:t>Development or construction</a:t>
            </a:r>
          </a:p>
          <a:p>
            <a:pPr lvl="1"/>
            <a:r>
              <a:rPr lang="en-US" dirty="0" smtClean="0"/>
              <a:t>Financial services</a:t>
            </a:r>
          </a:p>
          <a:p>
            <a:pPr lvl="1"/>
            <a:r>
              <a:rPr lang="en-US" dirty="0" smtClean="0"/>
              <a:t>Law</a:t>
            </a:r>
          </a:p>
          <a:p>
            <a:pPr lvl="1"/>
            <a:r>
              <a:rPr lang="en-US" dirty="0" smtClean="0"/>
              <a:t>Brokerage</a:t>
            </a:r>
          </a:p>
          <a:p>
            <a:pPr lvl="1"/>
            <a:r>
              <a:rPr lang="en-US" dirty="0" smtClean="0"/>
              <a:t>Academics</a:t>
            </a:r>
          </a:p>
        </p:txBody>
      </p:sp>
      <p:pic>
        <p:nvPicPr>
          <p:cNvPr id="7180" name="Picture 12" descr="http://ts4.mm.bing.net/th?id=HN.608026941161868175&amp;pid=15.1&amp;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940" y="3029981"/>
            <a:ext cx="4797406" cy="279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72322"/>
            <a:ext cx="2141838" cy="119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43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1225" y="385907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Ellen </a:t>
            </a:r>
            <a:r>
              <a:rPr lang="en-US" dirty="0" err="1" smtClean="0"/>
              <a:t>Bremseth</a:t>
            </a:r>
            <a:r>
              <a:rPr lang="en-US" dirty="0" smtClean="0"/>
              <a:t> – Press Coordinator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5575" y="1967672"/>
            <a:ext cx="9237791" cy="2447809"/>
          </a:xfrm>
        </p:spPr>
        <p:txBody>
          <a:bodyPr/>
          <a:lstStyle/>
          <a:p>
            <a:pPr lvl="1"/>
            <a:r>
              <a:rPr lang="en-US" sz="2800" dirty="0" smtClean="0"/>
              <a:t>On </a:t>
            </a:r>
            <a:r>
              <a:rPr lang="en-US" sz="2800" dirty="0" smtClean="0"/>
              <a:t>Camera Host and </a:t>
            </a:r>
            <a:r>
              <a:rPr lang="en-US" sz="2800" dirty="0" smtClean="0"/>
              <a:t>Personality</a:t>
            </a:r>
          </a:p>
          <a:p>
            <a:pPr lvl="2"/>
            <a:r>
              <a:rPr lang="en-US" sz="2600" dirty="0" smtClean="0"/>
              <a:t>Joined </a:t>
            </a:r>
            <a:r>
              <a:rPr lang="en-US" sz="2600" dirty="0" smtClean="0">
                <a:solidFill>
                  <a:schemeClr val="bg1"/>
                </a:solidFill>
              </a:rPr>
              <a:t>“</a:t>
            </a:r>
            <a:r>
              <a:rPr lang="en-US" sz="2600" i="1" dirty="0" smtClean="0">
                <a:solidFill>
                  <a:schemeClr val="bg1"/>
                </a:solidFill>
              </a:rPr>
              <a:t>Marketplace Interviews</a:t>
            </a:r>
            <a:r>
              <a:rPr lang="en-US" sz="2600" dirty="0" smtClean="0">
                <a:solidFill>
                  <a:schemeClr val="bg1"/>
                </a:solidFill>
              </a:rPr>
              <a:t>” </a:t>
            </a:r>
            <a:r>
              <a:rPr lang="en-US" sz="2600" dirty="0" smtClean="0"/>
              <a:t>in September 2014</a:t>
            </a:r>
            <a:endParaRPr lang="en-US" sz="2600" dirty="0" smtClean="0"/>
          </a:p>
          <a:p>
            <a:pPr lvl="2"/>
            <a:r>
              <a:rPr lang="en-US" sz="2600" dirty="0" smtClean="0"/>
              <a:t>Interviewer and contributor for the </a:t>
            </a:r>
            <a:r>
              <a:rPr lang="en-US" sz="2600" i="1" dirty="0" smtClean="0"/>
              <a:t>“</a:t>
            </a:r>
            <a:r>
              <a:rPr lang="en-US" sz="2600" i="1" dirty="0" smtClean="0"/>
              <a:t>The Frontier” </a:t>
            </a:r>
            <a:r>
              <a:rPr lang="en-US" sz="2600" dirty="0" smtClean="0"/>
              <a:t>Chicago, IL</a:t>
            </a:r>
            <a:endParaRPr lang="en-US" sz="2600" dirty="0" smtClean="0"/>
          </a:p>
          <a:p>
            <a:pPr lvl="2"/>
            <a:r>
              <a:rPr lang="en-US" sz="2600" dirty="0" smtClean="0"/>
              <a:t>Rotating contributor for “</a:t>
            </a:r>
            <a:r>
              <a:rPr lang="en-US" sz="2600" i="1" dirty="0" err="1" smtClean="0"/>
              <a:t>MusikBeats</a:t>
            </a:r>
            <a:r>
              <a:rPr lang="en-US" sz="2600" i="1" dirty="0" smtClean="0"/>
              <a:t>” </a:t>
            </a:r>
            <a:r>
              <a:rPr lang="en-US" sz="2600" dirty="0" smtClean="0"/>
              <a:t> </a:t>
            </a:r>
            <a:r>
              <a:rPr lang="en-US" sz="2600" dirty="0" smtClean="0"/>
              <a:t>Miami, FL</a:t>
            </a:r>
          </a:p>
          <a:p>
            <a:pPr lvl="2"/>
            <a:r>
              <a:rPr lang="en-US" sz="2600" dirty="0" smtClean="0"/>
              <a:t>Host of </a:t>
            </a:r>
            <a:r>
              <a:rPr lang="en-US" sz="2600" i="1" dirty="0" smtClean="0"/>
              <a:t>“</a:t>
            </a:r>
            <a:r>
              <a:rPr lang="en-US" sz="2600" i="1" dirty="0" err="1" smtClean="0"/>
              <a:t>SpinKitchen</a:t>
            </a:r>
            <a:r>
              <a:rPr lang="en-US" sz="2600" dirty="0" smtClean="0"/>
              <a:t>”</a:t>
            </a:r>
            <a:r>
              <a:rPr lang="en-US" sz="2600" dirty="0" smtClean="0"/>
              <a:t> </a:t>
            </a:r>
            <a:r>
              <a:rPr lang="en-US" sz="2600" dirty="0" smtClean="0"/>
              <a:t>Chicago, IL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0549"/>
            <a:ext cx="2141838" cy="1197451"/>
          </a:xfrm>
          <a:prstGeom prst="rect">
            <a:avLst/>
          </a:prstGeom>
        </p:spPr>
      </p:pic>
      <p:sp>
        <p:nvSpPr>
          <p:cNvPr id="6" name="AutoShape 8" descr="Inline image 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0" descr="Inline image 2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7331" y="4415481"/>
            <a:ext cx="2500405" cy="16327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1278" y="5174080"/>
            <a:ext cx="2157013" cy="14004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2791" y="3332029"/>
            <a:ext cx="2437273" cy="1654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14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Line Distribution</a:t>
            </a:r>
          </a:p>
          <a:p>
            <a:pPr lvl="1"/>
            <a:r>
              <a:rPr lang="en-US" dirty="0" smtClean="0"/>
              <a:t>24 / 7 viewing availability</a:t>
            </a:r>
          </a:p>
          <a:p>
            <a:pPr lvl="1"/>
            <a:r>
              <a:rPr lang="en-US" dirty="0" smtClean="0"/>
              <a:t>Tracking views</a:t>
            </a:r>
          </a:p>
          <a:p>
            <a:r>
              <a:rPr lang="en-US" dirty="0" smtClean="0"/>
              <a:t>Delivered directly to over 100,000 real estate professionals weekly</a:t>
            </a:r>
          </a:p>
          <a:p>
            <a:pPr lvl="1"/>
            <a:r>
              <a:rPr lang="en-US" dirty="0" smtClean="0"/>
              <a:t>Targeted electronic promotional campaign at time of interview release</a:t>
            </a:r>
          </a:p>
          <a:p>
            <a:pPr lvl="1"/>
            <a:r>
              <a:rPr lang="en-US" dirty="0" smtClean="0"/>
              <a:t>Weekly delivery includes National Real Estate indices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 descr="http://ts3.mm.bing.net/th?id=HN.607988552732183930&amp;pid=15.1&amp;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721" y="4679488"/>
            <a:ext cx="285750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s3.mm.bing.net/th?id=HN.608001063983843122&amp;pid=15.1&amp;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834" y="1296822"/>
            <a:ext cx="2395067" cy="168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ts1.mm.bing.net/th?id=HN.608046251330832420&amp;pid=15.1&amp;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260" y="686504"/>
            <a:ext cx="2316205" cy="1737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ts2.mm.bing.net/th?id=HN.608046865513516121&amp;pid=15.1&amp;P=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9465" y="1609340"/>
            <a:ext cx="2159944" cy="128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... Technology to Offer High Speed Internet Connections to Local Client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852" y="5119097"/>
            <a:ext cx="2857500" cy="160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Review of Spread Betting on Stock Market Indice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4381" y="4423813"/>
            <a:ext cx="1500147" cy="150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... Dow Industrials and SP500 are the two most commonly watched indice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604" y="4509491"/>
            <a:ext cx="2399270" cy="112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http://ts4.mm.bing.net/th?id=HN.608049433893277563&amp;pid=15.1&amp;P=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4455" y="3618778"/>
            <a:ext cx="1578749" cy="119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0549"/>
            <a:ext cx="2141838" cy="119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4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Pre – November 1, 2014 – Sponsorship Opportunities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7920" y="1986966"/>
            <a:ext cx="9784080" cy="4206240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Gold Sponsor</a:t>
            </a:r>
            <a:endParaRPr lang="en-US" sz="2000" dirty="0" smtClean="0"/>
          </a:p>
          <a:p>
            <a:pPr lvl="1"/>
            <a:r>
              <a:rPr lang="en-US" dirty="0" smtClean="0"/>
              <a:t>Single sponsor for six videos in 2014 / 2015</a:t>
            </a:r>
          </a:p>
          <a:p>
            <a:pPr lvl="1"/>
            <a:r>
              <a:rPr lang="en-US" dirty="0" smtClean="0"/>
              <a:t>Single company logo appears on Flash report for six weeks</a:t>
            </a:r>
          </a:p>
          <a:p>
            <a:pPr lvl="1"/>
            <a:r>
              <a:rPr lang="en-US" dirty="0" smtClean="0"/>
              <a:t>National on-line campaign – six weeks</a:t>
            </a:r>
          </a:p>
          <a:p>
            <a:r>
              <a:rPr lang="en-US" sz="2000" b="1" u="sng" dirty="0" smtClean="0">
                <a:solidFill>
                  <a:schemeClr val="tx1">
                    <a:lumMod val="75000"/>
                  </a:schemeClr>
                </a:solidFill>
              </a:rPr>
              <a:t>Silver Sponsor</a:t>
            </a:r>
            <a:endParaRPr lang="en-US" sz="2000" dirty="0" smtClean="0"/>
          </a:p>
          <a:p>
            <a:pPr lvl="1"/>
            <a:r>
              <a:rPr lang="en-US" dirty="0" smtClean="0"/>
              <a:t>Shared sponsor for three videos in 2014 / 2015</a:t>
            </a:r>
          </a:p>
          <a:p>
            <a:pPr lvl="1"/>
            <a:r>
              <a:rPr lang="en-US" dirty="0" smtClean="0"/>
              <a:t>Shared sponsorship </a:t>
            </a:r>
            <a:r>
              <a:rPr lang="en-US" dirty="0"/>
              <a:t>l</a:t>
            </a:r>
            <a:r>
              <a:rPr lang="en-US" dirty="0" smtClean="0"/>
              <a:t>ogos appears on Flash report for two weeks</a:t>
            </a:r>
          </a:p>
          <a:p>
            <a:pPr lvl="1"/>
            <a:r>
              <a:rPr lang="en-US" dirty="0" smtClean="0"/>
              <a:t>National on-line campaign – three weeks</a:t>
            </a:r>
          </a:p>
          <a:p>
            <a:r>
              <a:rPr lang="en-US" sz="2000" b="1" u="sng" dirty="0" smtClean="0">
                <a:solidFill>
                  <a:schemeClr val="accent6">
                    <a:lumMod val="75000"/>
                  </a:schemeClr>
                </a:solidFill>
              </a:rPr>
              <a:t>Bronze Sponso</a:t>
            </a:r>
            <a:r>
              <a:rPr lang="en-US" sz="2000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2000" u="sng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Up to eights sponsor for one video in 2014 / 2015</a:t>
            </a:r>
          </a:p>
          <a:p>
            <a:pPr lvl="1"/>
            <a:r>
              <a:rPr lang="en-US" dirty="0" smtClean="0"/>
              <a:t>Logos appears on Flash report for one weeks</a:t>
            </a:r>
          </a:p>
          <a:p>
            <a:pPr lvl="1"/>
            <a:r>
              <a:rPr lang="en-US" dirty="0" smtClean="0"/>
              <a:t>National on-line campaign – one </a:t>
            </a:r>
            <a:r>
              <a:rPr lang="en-US" sz="1600" dirty="0" smtClean="0"/>
              <a:t>week</a:t>
            </a:r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75377"/>
            <a:ext cx="2141838" cy="119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20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2900" dirty="0" err="1" smtClean="0"/>
              <a:t>RealtyMetrix</a:t>
            </a:r>
            <a:r>
              <a:rPr lang="en-US" sz="2900" dirty="0" smtClean="0"/>
              <a:t> -Downtown Chicago</a:t>
            </a:r>
          </a:p>
          <a:p>
            <a:pPr marL="0" indent="0" algn="ctr">
              <a:buNone/>
            </a:pPr>
            <a:r>
              <a:rPr lang="en-US" sz="2900" dirty="0" smtClean="0"/>
              <a:t>564 W. Randolph Street</a:t>
            </a:r>
            <a:endParaRPr lang="en-US" sz="2900" dirty="0"/>
          </a:p>
          <a:p>
            <a:pPr marL="0" indent="0" algn="ctr">
              <a:buNone/>
            </a:pPr>
            <a:r>
              <a:rPr lang="en-US" sz="2900" dirty="0" smtClean="0"/>
              <a:t>Suite 200</a:t>
            </a:r>
          </a:p>
          <a:p>
            <a:pPr marL="0" indent="0" algn="ctr">
              <a:buNone/>
            </a:pPr>
            <a:r>
              <a:rPr lang="en-US" sz="2900" dirty="0" smtClean="0"/>
              <a:t>Chicago, IL  60661</a:t>
            </a:r>
          </a:p>
          <a:p>
            <a:pPr marL="0" indent="0" algn="ctr">
              <a:buNone/>
            </a:pPr>
            <a:endParaRPr lang="en-US" sz="2900" dirty="0" smtClean="0"/>
          </a:p>
          <a:p>
            <a:pPr marL="0" indent="0" algn="ctr">
              <a:buNone/>
            </a:pPr>
            <a:r>
              <a:rPr lang="en-US" sz="2900" dirty="0" err="1" smtClean="0"/>
              <a:t>RealtyMetrix</a:t>
            </a:r>
            <a:r>
              <a:rPr lang="en-US" sz="2900" dirty="0" smtClean="0"/>
              <a:t> – North / West Suburbs</a:t>
            </a:r>
          </a:p>
          <a:p>
            <a:pPr marL="0" indent="0" algn="ctr">
              <a:buNone/>
            </a:pPr>
            <a:r>
              <a:rPr lang="en-US" sz="2900" dirty="0" smtClean="0"/>
              <a:t>2390 Esplanade Drive</a:t>
            </a:r>
          </a:p>
          <a:p>
            <a:pPr marL="0" indent="0" algn="ctr">
              <a:buNone/>
            </a:pPr>
            <a:r>
              <a:rPr lang="en-US" sz="2900" dirty="0" smtClean="0"/>
              <a:t>Suite 201</a:t>
            </a:r>
          </a:p>
          <a:p>
            <a:pPr marL="0" indent="0" algn="ctr">
              <a:buNone/>
            </a:pPr>
            <a:r>
              <a:rPr lang="en-US" sz="2900" dirty="0" smtClean="0"/>
              <a:t>Algonquin, IL  60102</a:t>
            </a:r>
          </a:p>
          <a:p>
            <a:pPr marL="0" indent="0" algn="ctr">
              <a:buNone/>
            </a:pPr>
            <a:endParaRPr lang="en-US" sz="2900" dirty="0" smtClean="0"/>
          </a:p>
          <a:p>
            <a:pPr marL="0" indent="0" algn="ctr">
              <a:buNone/>
            </a:pPr>
            <a:r>
              <a:rPr lang="en-US" sz="2900" dirty="0" smtClean="0"/>
              <a:t>www.realtymertix.com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0549"/>
            <a:ext cx="2141838" cy="119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10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TC103090430[[fn=Banded]]</Template>
  <TotalTime>3158</TotalTime>
  <Words>405</Words>
  <Application>Microsoft Office PowerPoint</Application>
  <PresentationFormat>Widescreen</PresentationFormat>
  <Paragraphs>84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Corbel</vt:lpstr>
      <vt:lpstr>Wingdings</vt:lpstr>
      <vt:lpstr>Banded</vt:lpstr>
      <vt:lpstr>Marketplace Interviews</vt:lpstr>
      <vt:lpstr>Interviews with Real Estate Icons</vt:lpstr>
      <vt:lpstr>2014 / 2015 – Interview Target Highlights</vt:lpstr>
      <vt:lpstr>Interview Subjects – Content - Process</vt:lpstr>
      <vt:lpstr>Interview Candidate Selection Criterion</vt:lpstr>
      <vt:lpstr>Ellen Bremseth – Press Coordinator  </vt:lpstr>
      <vt:lpstr>Distribution</vt:lpstr>
      <vt:lpstr>Pre – November 1, 2014 – Sponsorship Opportunities</vt:lpstr>
      <vt:lpstr>Contact Information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Marketplace Interviews</dc:title>
  <dc:creator>Andis Dimants</dc:creator>
  <cp:lastModifiedBy>Andis Dimants</cp:lastModifiedBy>
  <cp:revision>40</cp:revision>
  <dcterms:created xsi:type="dcterms:W3CDTF">2014-09-18T20:17:27Z</dcterms:created>
  <dcterms:modified xsi:type="dcterms:W3CDTF">2014-10-04T15:48:44Z</dcterms:modified>
</cp:coreProperties>
</file>